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3"/>
  </p:notesMasterIdLst>
  <p:sldIdLst>
    <p:sldId id="278" r:id="rId2"/>
    <p:sldId id="281" r:id="rId3"/>
    <p:sldId id="361" r:id="rId4"/>
    <p:sldId id="412" r:id="rId5"/>
    <p:sldId id="373" r:id="rId6"/>
    <p:sldId id="408" r:id="rId7"/>
    <p:sldId id="413" r:id="rId8"/>
    <p:sldId id="414" r:id="rId9"/>
    <p:sldId id="415" r:id="rId10"/>
    <p:sldId id="416" r:id="rId11"/>
    <p:sldId id="417" r:id="rId12"/>
    <p:sldId id="410" r:id="rId13"/>
    <p:sldId id="409" r:id="rId14"/>
    <p:sldId id="419" r:id="rId15"/>
    <p:sldId id="418" r:id="rId16"/>
    <p:sldId id="421" r:id="rId17"/>
    <p:sldId id="422" r:id="rId18"/>
    <p:sldId id="423" r:id="rId19"/>
    <p:sldId id="424" r:id="rId20"/>
    <p:sldId id="388" r:id="rId21"/>
    <p:sldId id="327" r:id="rId22"/>
  </p:sldIdLst>
  <p:sldSz cx="18288000" cy="10287000"/>
  <p:notesSz cx="6858000" cy="9144000"/>
  <p:embeddedFontLst>
    <p:embeddedFont>
      <p:font typeface="Golos Text" panose="020B0503020202020204" pitchFamily="34" charset="77"/>
      <p:regular r:id="rId24"/>
      <p:bold r:id="rId25"/>
    </p:embeddedFont>
    <p:embeddedFont>
      <p:font typeface="Golos Text Medium" panose="020B0503020202020204" pitchFamily="34" charset="77"/>
      <p:regular r:id="rId26"/>
    </p:embeddedFont>
    <p:embeddedFont>
      <p:font typeface="Proxima Nova" panose="02000506030000020004" pitchFamily="2" charset="0"/>
      <p:regular r:id="rId27"/>
      <p:bold r:id="rId28"/>
      <p:italic r:id="rId29"/>
      <p:boldItalic r:id="rId30"/>
    </p:embeddedFont>
    <p:embeddedFont>
      <p:font typeface="Proxima Nova Semibold" panose="0200050603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>
      <p:cViewPr varScale="1">
        <p:scale>
          <a:sx n="60" d="100"/>
          <a:sy n="60" d="100"/>
        </p:scale>
        <p:origin x="864" y="184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f911c6f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f911c6f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64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95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92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1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0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7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291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10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782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04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28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f911c6f3_2_2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f911c6f3_2_2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9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84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63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1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97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94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125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87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2"/>
          <p:cNvSpPr txBox="1"/>
          <p:nvPr/>
        </p:nvSpPr>
        <p:spPr>
          <a:xfrm>
            <a:off x="542925" y="1152525"/>
            <a:ext cx="10420500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Занятие № 1</a:t>
            </a:r>
            <a:r>
              <a:rPr lang="en-US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1</a:t>
            </a:r>
            <a:endParaRPr lang="ru-RU"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587" name="Google Shape;587;p32"/>
          <p:cNvSpPr txBox="1"/>
          <p:nvPr/>
        </p:nvSpPr>
        <p:spPr>
          <a:xfrm>
            <a:off x="542925" y="2733225"/>
            <a:ext cx="11321415" cy="40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GB" sz="8000" dirty="0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Feature Selection</a:t>
            </a:r>
            <a:endParaRPr lang="ru-RU" sz="8000" dirty="0">
              <a:solidFill>
                <a:srgbClr val="4BD0A0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588" name="Google Shape;588;p32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5257800" y="8805575"/>
            <a:ext cx="660654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591" name="Google Shape;591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P-value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DA13-22F2-C642-BF64-6A98C3C9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87" y="1907996"/>
            <a:ext cx="10933454" cy="72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4699591" y="4691616"/>
            <a:ext cx="8888818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Декомпозиция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6939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Собственный вектор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BE282-71B3-CA44-A4ED-FC85292F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97" y="2083980"/>
            <a:ext cx="9408365" cy="6556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30EB8-51FC-764D-A9FB-A479FD41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87" y="4411289"/>
            <a:ext cx="5841355" cy="9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9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PCA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49" y="2240615"/>
            <a:ext cx="12291681" cy="75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Зачем он нужен? Он уменьшает размерность! </a:t>
            </a: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  <a:sym typeface="Wingdings" pitchFamily="2" charset="2"/>
              </a:rPr>
              <a:t></a:t>
            </a:r>
            <a:endParaRPr lang="ru-RU" sz="28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CA494-4850-3543-8461-80D9B46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89" y="3309590"/>
            <a:ext cx="5588821" cy="54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3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PCA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664F7-E681-0C46-9549-F9F169B8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50" y="3039101"/>
            <a:ext cx="15987030" cy="858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A868A-1BFA-0B4F-AB2B-5F075268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41" y="5143500"/>
            <a:ext cx="12408863" cy="16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4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  <a:sym typeface="Proxima Nova"/>
              </a:rPr>
              <a:t>LDA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50" y="2240614"/>
            <a:ext cx="9718602" cy="396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это иерархическая байесовская модель, состоящая из двух уровней:</a:t>
            </a:r>
            <a:b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</a:b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на первом уровне – смесь, компоненты которой соответствуют «темам»;</a:t>
            </a:r>
          </a:p>
          <a:p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на втором уровне – </a:t>
            </a:r>
            <a:r>
              <a:rPr lang="ru-RU" sz="2800" dirty="0" err="1">
                <a:latin typeface="Golos Text" panose="020B0503020202020204" pitchFamily="34" charset="0"/>
                <a:cs typeface="Golos Text" panose="020B0503020202020204" pitchFamily="34" charset="0"/>
              </a:rPr>
              <a:t>мультиномиальная</a:t>
            </a: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переменная с априорным распределением Дирихле, которое задаёт «распределение тем» в документе.</a:t>
            </a:r>
          </a:p>
          <a:p>
            <a:endParaRPr lang="ru-RU" sz="28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545E-D0A1-A548-B9AD-09889D02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909" y="2240614"/>
            <a:ext cx="6451630" cy="33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A7E6D-45DF-6244-BAFD-0409FD2E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466" y="6507126"/>
            <a:ext cx="13725068" cy="1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2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LDA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5B68E-00D5-E741-965B-289BFAD9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44" y="2083980"/>
            <a:ext cx="9740492" cy="6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Сравнение </a:t>
            </a:r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LDA</a:t>
            </a:r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 и </a:t>
            </a:r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PCA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D2DD0-B0E9-164F-85B3-B87DEA5D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50" y="2502107"/>
            <a:ext cx="12106505" cy="61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SVD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1855E-46BC-4447-8A40-526AB9C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50" y="1308564"/>
            <a:ext cx="8567699" cy="77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1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SVD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8E2E-B47D-C34D-BAA0-634BAD2E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95" y="2505888"/>
            <a:ext cx="13379727" cy="56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8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5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5"/>
          <p:cNvSpPr txBox="1"/>
          <p:nvPr/>
        </p:nvSpPr>
        <p:spPr>
          <a:xfrm>
            <a:off x="571500" y="22898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cxnSp>
        <p:nvCxnSpPr>
          <p:cNvPr id="635" name="Google Shape;635;p35"/>
          <p:cNvCxnSpPr/>
          <p:nvPr/>
        </p:nvCxnSpPr>
        <p:spPr>
          <a:xfrm>
            <a:off x="712050" y="329060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5"/>
          <p:cNvCxnSpPr/>
          <p:nvPr/>
        </p:nvCxnSpPr>
        <p:spPr>
          <a:xfrm>
            <a:off x="5369775" y="329060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oogle Shape;637;p35">
            <a:extLst>
              <a:ext uri="{FF2B5EF4-FFF2-40B4-BE49-F238E27FC236}">
                <a16:creationId xmlns:a16="http://schemas.microsoft.com/office/drawing/2014/main" id="{F163A310-5857-CE4C-9E82-3D52D9981465}"/>
              </a:ext>
            </a:extLst>
          </p:cNvPr>
          <p:cNvGrpSpPr/>
          <p:nvPr/>
        </p:nvGrpSpPr>
        <p:grpSpPr>
          <a:xfrm>
            <a:off x="5200800" y="3814621"/>
            <a:ext cx="666900" cy="666900"/>
            <a:chOff x="5372100" y="3505200"/>
            <a:chExt cx="666900" cy="666900"/>
          </a:xfrm>
        </p:grpSpPr>
        <p:sp>
          <p:nvSpPr>
            <p:cNvPr id="36" name="Google Shape;638;p35">
              <a:extLst>
                <a:ext uri="{FF2B5EF4-FFF2-40B4-BE49-F238E27FC236}">
                  <a16:creationId xmlns:a16="http://schemas.microsoft.com/office/drawing/2014/main" id="{B87CE85B-D529-5342-9DEE-64E33D868F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37" name="Google Shape;639;p35">
              <a:extLst>
                <a:ext uri="{FF2B5EF4-FFF2-40B4-BE49-F238E27FC236}">
                  <a16:creationId xmlns:a16="http://schemas.microsoft.com/office/drawing/2014/main" id="{8F05B583-2310-DA4F-B551-6C7C3B57ED9E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38" name="Google Shape;658;p35">
            <a:extLst>
              <a:ext uri="{FF2B5EF4-FFF2-40B4-BE49-F238E27FC236}">
                <a16:creationId xmlns:a16="http://schemas.microsoft.com/office/drawing/2014/main" id="{2ED7203D-C0CF-2F41-9994-8A2FDAFF9B7B}"/>
              </a:ext>
            </a:extLst>
          </p:cNvPr>
          <p:cNvSpPr txBox="1"/>
          <p:nvPr/>
        </p:nvSpPr>
        <p:spPr>
          <a:xfrm>
            <a:off x="5966534" y="3814621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Введение. Зачем всё это?</a:t>
            </a:r>
          </a:p>
        </p:txBody>
      </p:sp>
      <p:grpSp>
        <p:nvGrpSpPr>
          <p:cNvPr id="10" name="Google Shape;637;p35">
            <a:extLst>
              <a:ext uri="{FF2B5EF4-FFF2-40B4-BE49-F238E27FC236}">
                <a16:creationId xmlns:a16="http://schemas.microsoft.com/office/drawing/2014/main" id="{A9D23DD9-36EF-7349-94AA-E61D47AABA43}"/>
              </a:ext>
            </a:extLst>
          </p:cNvPr>
          <p:cNvGrpSpPr/>
          <p:nvPr/>
        </p:nvGrpSpPr>
        <p:grpSpPr>
          <a:xfrm>
            <a:off x="5200800" y="4744656"/>
            <a:ext cx="666900" cy="666900"/>
            <a:chOff x="5372100" y="3505200"/>
            <a:chExt cx="666900" cy="666900"/>
          </a:xfrm>
        </p:grpSpPr>
        <p:sp>
          <p:nvSpPr>
            <p:cNvPr id="11" name="Google Shape;638;p35">
              <a:extLst>
                <a:ext uri="{FF2B5EF4-FFF2-40B4-BE49-F238E27FC236}">
                  <a16:creationId xmlns:a16="http://schemas.microsoft.com/office/drawing/2014/main" id="{99AB060D-4062-0A4B-80EF-FB40BDB4F46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" name="Google Shape;639;p35">
              <a:extLst>
                <a:ext uri="{FF2B5EF4-FFF2-40B4-BE49-F238E27FC236}">
                  <a16:creationId xmlns:a16="http://schemas.microsoft.com/office/drawing/2014/main" id="{8FE63DDB-2404-B440-9319-7DC66D908E82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3" name="Google Shape;658;p35">
            <a:extLst>
              <a:ext uri="{FF2B5EF4-FFF2-40B4-BE49-F238E27FC236}">
                <a16:creationId xmlns:a16="http://schemas.microsoft.com/office/drawing/2014/main" id="{E30A88BD-8361-9641-84F1-164F6D20B69A}"/>
              </a:ext>
            </a:extLst>
          </p:cNvPr>
          <p:cNvSpPr txBox="1"/>
          <p:nvPr/>
        </p:nvSpPr>
        <p:spPr>
          <a:xfrm>
            <a:off x="5966534" y="4718169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Статистика в отборе признаков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4" name="Google Shape;637;p35">
            <a:extLst>
              <a:ext uri="{FF2B5EF4-FFF2-40B4-BE49-F238E27FC236}">
                <a16:creationId xmlns:a16="http://schemas.microsoft.com/office/drawing/2014/main" id="{E34E6567-05C2-2F4C-82D8-2B42471E555C}"/>
              </a:ext>
            </a:extLst>
          </p:cNvPr>
          <p:cNvGrpSpPr/>
          <p:nvPr/>
        </p:nvGrpSpPr>
        <p:grpSpPr>
          <a:xfrm>
            <a:off x="5200800" y="6676740"/>
            <a:ext cx="666900" cy="666900"/>
            <a:chOff x="5372100" y="3505200"/>
            <a:chExt cx="666900" cy="666900"/>
          </a:xfrm>
        </p:grpSpPr>
        <p:sp>
          <p:nvSpPr>
            <p:cNvPr id="15" name="Google Shape;638;p35">
              <a:extLst>
                <a:ext uri="{FF2B5EF4-FFF2-40B4-BE49-F238E27FC236}">
                  <a16:creationId xmlns:a16="http://schemas.microsoft.com/office/drawing/2014/main" id="{037E3359-C700-5A49-9F1D-6CB107CC6A40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6" name="Google Shape;639;p35">
              <a:extLst>
                <a:ext uri="{FF2B5EF4-FFF2-40B4-BE49-F238E27FC236}">
                  <a16:creationId xmlns:a16="http://schemas.microsoft.com/office/drawing/2014/main" id="{69011F0B-AB76-F34A-9A50-1D2E888D9E14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4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7" name="Google Shape;658;p35">
            <a:extLst>
              <a:ext uri="{FF2B5EF4-FFF2-40B4-BE49-F238E27FC236}">
                <a16:creationId xmlns:a16="http://schemas.microsoft.com/office/drawing/2014/main" id="{5267EF26-090D-F341-A346-DD49C264CA06}"/>
              </a:ext>
            </a:extLst>
          </p:cNvPr>
          <p:cNvSpPr txBox="1"/>
          <p:nvPr/>
        </p:nvSpPr>
        <p:spPr>
          <a:xfrm>
            <a:off x="5966534" y="6744652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Практика.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8" name="Google Shape;637;p35">
            <a:extLst>
              <a:ext uri="{FF2B5EF4-FFF2-40B4-BE49-F238E27FC236}">
                <a16:creationId xmlns:a16="http://schemas.microsoft.com/office/drawing/2014/main" id="{4297BFAE-F3A6-814A-83EB-EB40F503A2EC}"/>
              </a:ext>
            </a:extLst>
          </p:cNvPr>
          <p:cNvGrpSpPr/>
          <p:nvPr/>
        </p:nvGrpSpPr>
        <p:grpSpPr>
          <a:xfrm>
            <a:off x="5200800" y="5662078"/>
            <a:ext cx="666900" cy="666900"/>
            <a:chOff x="5372100" y="3505200"/>
            <a:chExt cx="666900" cy="666900"/>
          </a:xfrm>
        </p:grpSpPr>
        <p:sp>
          <p:nvSpPr>
            <p:cNvPr id="19" name="Google Shape;638;p35">
              <a:extLst>
                <a:ext uri="{FF2B5EF4-FFF2-40B4-BE49-F238E27FC236}">
                  <a16:creationId xmlns:a16="http://schemas.microsoft.com/office/drawing/2014/main" id="{4ED10D55-16CF-2445-8236-B369930BB9EF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0" name="Google Shape;639;p35">
              <a:extLst>
                <a:ext uri="{FF2B5EF4-FFF2-40B4-BE49-F238E27FC236}">
                  <a16:creationId xmlns:a16="http://schemas.microsoft.com/office/drawing/2014/main" id="{86D6623F-1486-7B4D-96CD-4D05F98C3073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1" name="Google Shape;658;p35">
            <a:extLst>
              <a:ext uri="{FF2B5EF4-FFF2-40B4-BE49-F238E27FC236}">
                <a16:creationId xmlns:a16="http://schemas.microsoft.com/office/drawing/2014/main" id="{3624C0F5-9B5E-B948-9A33-E5B2F2172736}"/>
              </a:ext>
            </a:extLst>
          </p:cNvPr>
          <p:cNvSpPr txBox="1"/>
          <p:nvPr/>
        </p:nvSpPr>
        <p:spPr>
          <a:xfrm>
            <a:off x="5966534" y="5729990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Декомпозиция данных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6141448" y="4691616"/>
            <a:ext cx="6005104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ПРАКТИКА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94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6" name="Google Shape;1296;p71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71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71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1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1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1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71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305" name="Google Shape;1305;p7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71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309" name="Google Shape;1309;p7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1;p69">
            <a:extLst>
              <a:ext uri="{FF2B5EF4-FFF2-40B4-BE49-F238E27FC236}">
                <a16:creationId xmlns:a16="http://schemas.microsoft.com/office/drawing/2014/main" id="{F475328F-D28B-9648-8008-7CDD3F28A4C6}"/>
              </a:ext>
            </a:extLst>
          </p:cNvPr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24" name="Google Shape;1253;p69">
            <a:extLst>
              <a:ext uri="{FF2B5EF4-FFF2-40B4-BE49-F238E27FC236}">
                <a16:creationId xmlns:a16="http://schemas.microsoft.com/office/drawing/2014/main" id="{DDB7EED5-1D52-1C4D-BB7B-6B9102F5A14B}"/>
              </a:ext>
            </a:extLst>
          </p:cNvPr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Спасибо за внимание!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25" name="Google Shape;1259;p69">
            <a:extLst>
              <a:ext uri="{FF2B5EF4-FFF2-40B4-BE49-F238E27FC236}">
                <a16:creationId xmlns:a16="http://schemas.microsoft.com/office/drawing/2014/main" id="{F4C42084-12E6-E14C-AD47-0E30AAF4010B}"/>
              </a:ext>
            </a:extLst>
          </p:cNvPr>
          <p:cNvSpPr txBox="1"/>
          <p:nvPr/>
        </p:nvSpPr>
        <p:spPr>
          <a:xfrm>
            <a:off x="6095999" y="8940675"/>
            <a:ext cx="3218121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fb.com/</a:t>
            </a:r>
            <a:r>
              <a:rPr lang="en-GB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6" name="Google Shape;1263;p69">
            <a:extLst>
              <a:ext uri="{FF2B5EF4-FFF2-40B4-BE49-F238E27FC236}">
                <a16:creationId xmlns:a16="http://schemas.microsoft.com/office/drawing/2014/main" id="{583CC292-1658-7B48-A097-AA0A573F9003}"/>
              </a:ext>
            </a:extLst>
          </p:cNvPr>
          <p:cNvSpPr txBox="1"/>
          <p:nvPr/>
        </p:nvSpPr>
        <p:spPr>
          <a:xfrm>
            <a:off x="10781875" y="8940675"/>
            <a:ext cx="4210032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Введение. Зачем всё это?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38CAA-9470-DF47-A9A1-9DAAA521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4" y="2083980"/>
            <a:ext cx="10296525" cy="71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2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4737170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Зачем всё это? Проклятье размерности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331E4-679F-824D-AF1C-1931F9F9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11" y="2530549"/>
            <a:ext cx="15658809" cy="57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3083442" y="4691616"/>
            <a:ext cx="12121116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Статистика в отборе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45233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Корреляция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1D34-03E2-2949-83B0-1F86FA13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63" y="2123852"/>
            <a:ext cx="8689857" cy="65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Корреляция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81917-5620-6140-B8A6-E46EB60F2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40" y="2083980"/>
            <a:ext cx="9134096" cy="69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7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Т-статистика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90516-B143-5745-8A9F-24D3C928D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43" y="2275366"/>
            <a:ext cx="11276714" cy="63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P-value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74D6A-8200-594E-8970-6DFA979D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98" y="2083980"/>
            <a:ext cx="9027338" cy="64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370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136</Words>
  <Application>Microsoft Macintosh PowerPoint</Application>
  <PresentationFormat>Custom</PresentationFormat>
  <Paragraphs>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Golos Text Medium</vt:lpstr>
      <vt:lpstr>Proxima Nova Semibold</vt:lpstr>
      <vt:lpstr>Golos Text</vt:lpstr>
      <vt:lpstr>Arial</vt:lpstr>
      <vt:lpstr>Proxima Nova</vt:lpstr>
      <vt:lpstr>White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283</cp:revision>
  <cp:lastPrinted>2020-09-14T12:51:59Z</cp:lastPrinted>
  <dcterms:modified xsi:type="dcterms:W3CDTF">2020-10-15T10:06:26Z</dcterms:modified>
</cp:coreProperties>
</file>